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45" autoAdjust="0"/>
    <p:restoredTop sz="94660"/>
  </p:normalViewPr>
  <p:slideViewPr>
    <p:cSldViewPr>
      <p:cViewPr>
        <p:scale>
          <a:sx n="75" d="100"/>
          <a:sy n="75" d="100"/>
        </p:scale>
        <p:origin x="-1027" y="-7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71D575-DC17-4EEE-A17F-0BBFB056CAE4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90B872-3BA9-4F3D-9F31-B2BCE52DF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356C8-D5EE-42F1-80E0-9827AD0F8944}" type="datetime1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DCA35-5357-49EA-A6EC-A01B6A525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FB37-6934-4143-8F31-857D426469C9}" type="datetime1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FCBD-8135-4BB7-9030-AE68C1A5C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4CCD-AA5A-4492-AAAF-36242EF7D69C}" type="datetime1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6C4C-7480-44FF-B630-169FC7A01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F887-18AD-452C-B12B-0750555ACA85}" type="datetime1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9697-A08A-4D2F-86B1-1BEB0A045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33803-3A2F-442A-8E1E-6330869A405D}" type="datetime1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656F5-14BA-4FC1-B270-E2F5B13CE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1EC8-8A30-4F01-AD4A-227D13F0E2B5}" type="datetime1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DF8F-E3E7-4264-BF6F-DD35DF32E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D53F-2969-47BD-9007-68ACC88CCDD1}" type="datetime1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0FC2-A1E9-4A1B-941A-3E9684C73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D711C-4DB9-4C38-8690-683A38EF0659}" type="datetime1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4290E-D1E4-4D94-A6BD-FCD31DA85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47EA9-4D38-46F7-A46E-B5F339E408D9}" type="datetime1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B4ED-CFC1-40AF-AD97-04A16A5F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F4E2-8430-484C-B7B1-E124DC344489}" type="datetime1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289B-0631-4C1E-BF38-8AE97BA7B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8397-5CD9-4772-A549-E1E91E021356}" type="datetime1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004E-D70E-4ACB-B2CF-56F571A1B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78C69F-3D99-4E89-8CB4-46D3EEBB833E}" type="datetime1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FF4A64-93DF-4501-A8F5-AD8D9B5B7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827088" y="765175"/>
            <a:ext cx="5761037" cy="2462213"/>
          </a:xfrm>
        </p:spPr>
        <p:txBody>
          <a:bodyPr/>
          <a:lstStyle/>
          <a:p>
            <a:r>
              <a:rPr lang="ru-RU" smtClean="0"/>
              <a:t>Как предотвратить нападение и присасывание клещей?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475" y="3644900"/>
            <a:ext cx="5329238" cy="2425700"/>
          </a:xfrm>
        </p:spPr>
        <p:txBody>
          <a:bodyPr rtlCol="0" anchor="ctr">
            <a:norm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 делать,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если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 обнаружили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себе клеща?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l="18977" r="19785"/>
          <a:stretch>
            <a:fillRect/>
          </a:stretch>
        </p:blipFill>
        <p:spPr bwMode="auto">
          <a:xfrm>
            <a:off x="6156325" y="717550"/>
            <a:ext cx="205105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03350" y="3560763"/>
            <a:ext cx="6553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BDFD2"/>
              </a:clrFrom>
              <a:clrTo>
                <a:srgbClr val="DBDFD2">
                  <a:alpha val="0"/>
                </a:srgbClr>
              </a:clrTo>
            </a:clrChange>
          </a:blip>
          <a:srcRect l="11528" t="22166" r="12296" b="10461"/>
          <a:stretch>
            <a:fillRect/>
          </a:stretch>
        </p:blipFill>
        <p:spPr bwMode="auto">
          <a:xfrm>
            <a:off x="755650" y="3789363"/>
            <a:ext cx="2122488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latin typeface="Calibri" pitchFamily="34" charset="0"/>
              </a:rPr>
              <a:t>Как удалить клеща?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587375" y="1160463"/>
            <a:ext cx="8099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Снимать присосавшихся клещей лучше используя специальные приспособления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 l="4955" t="18407" r="3680" b="12027"/>
          <a:stretch>
            <a:fillRect/>
          </a:stretch>
        </p:blipFill>
        <p:spPr bwMode="auto">
          <a:xfrm>
            <a:off x="6084888" y="3732213"/>
            <a:ext cx="26098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114550"/>
            <a:ext cx="2171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2016125" y="2609850"/>
            <a:ext cx="2339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КЛЕЩЕВЁРТ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570413" y="2609850"/>
            <a:ext cx="900112" cy="407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9" name="TextBox 18"/>
          <p:cNvSpPr txBox="1">
            <a:spLocks noChangeArrowheads="1"/>
          </p:cNvSpPr>
          <p:nvPr/>
        </p:nvSpPr>
        <p:spPr bwMode="auto">
          <a:xfrm>
            <a:off x="2016125" y="3954463"/>
            <a:ext cx="25923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РУЧКА-ЛАССО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4513263" y="3944938"/>
            <a:ext cx="900112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946650"/>
            <a:ext cx="190817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21"/>
          <p:cNvSpPr txBox="1">
            <a:spLocks noChangeArrowheads="1"/>
          </p:cNvSpPr>
          <p:nvPr/>
        </p:nvSpPr>
        <p:spPr bwMode="auto">
          <a:xfrm>
            <a:off x="2016125" y="5341938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ПИНЦЕТ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4570413" y="5456238"/>
            <a:ext cx="900112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4" name="TextBox 12"/>
          <p:cNvSpPr txBox="1">
            <a:spLocks noChangeArrowheads="1"/>
          </p:cNvSpPr>
          <p:nvPr/>
        </p:nvSpPr>
        <p:spPr bwMode="auto">
          <a:xfrm>
            <a:off x="395288" y="2349500"/>
            <a:ext cx="13684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Захватив клеща любым способом, следует его повернуть вокруг своей оси на 360º и потянуть вверх.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185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latin typeface="Calibri" pitchFamily="34" charset="0"/>
              </a:rPr>
              <a:t>Как удалить клеща?</a:t>
            </a: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576263" y="1182688"/>
            <a:ext cx="62992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При отсутствии  специальных приспособлений можно удалять клещей при помощи нитки (завязать ее вокруг погруженного в кожу хоботка и, вращая или покачивая, тянуть вверх), или захватить клеща ногтями как можно ближе к коже, за хоботок </a:t>
            </a: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1700213"/>
            <a:ext cx="16383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593725" y="4746625"/>
            <a:ext cx="81010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Не следует что-либо капать на клеща и ждать когда он сам отпадет.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Клещ не отпадет, а продолжит вводить в кровь возбудителей болезней.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185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latin typeface="Calibri" pitchFamily="34" charset="0"/>
              </a:rPr>
              <a:t>Что делать с клещем?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576263" y="1268413"/>
            <a:ext cx="5075237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Клеща надо сохранить  в максимально неповрежденном состоянии, лучше живым. </a:t>
            </a:r>
          </a:p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Снятых присосавшихся клещей с кусочком влажной ваты или свежей травинкой следует поместить в плотно закрывающуюся емкость (например, стеклянный флакон). </a:t>
            </a:r>
          </a:p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Мертвых клещей следует также поместить в емкость. </a:t>
            </a:r>
          </a:p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Клещей доставить в лабораторию как можно скорее для выполнения исследования. </a:t>
            </a:r>
          </a:p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До доставки в лабораторию хранить их в холодном месте при температуре плюс 4 – 8ºС (холодильник, термос со льдом и т. п.). Если клещи присосались к нескольким людям, то клещей с каждого человека надо поместить в отдельную емкость, подписав фамилию пострадавшего.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 r="24319"/>
          <a:stretch>
            <a:fillRect/>
          </a:stretch>
        </p:blipFill>
        <p:spPr bwMode="auto">
          <a:xfrm>
            <a:off x="5651500" y="1268413"/>
            <a:ext cx="3098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5651500" y="4508500"/>
            <a:ext cx="32416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Исследование клеща нужно для оценки его опасности и, при необходимости, назначения лечения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185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latin typeface="Calibri" pitchFamily="34" charset="0"/>
              </a:rPr>
              <a:t>Если клещ не сохранился</a:t>
            </a: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468313" y="1484313"/>
            <a:ext cx="8135937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ВАЖНО!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Если Вам не удалось сдать клещей для анализа или при отрицательных результатах анализа, и  в течение месяца после присасывания клещей Вы почувствовали изменения в самочувствии, отметили повышение температуры, увеличивающееся красное пятно (эритема) на месте присасывания, необходимо немедленно обратиться к врачу, сообщив ему о факте присасывания клеща или клещей.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185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468313" y="476250"/>
            <a:ext cx="81359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В Российской Федерации эпидемиологическая ситуация по клещевому вирусному энцефалиту продолжает оставаться напряженной. Напряженность эпидемического процесса формируется за счет высокого уровня заболеваемости, тяжести клинического течения болезни с высоким уровнем  летальности.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4859338" y="5184775"/>
            <a:ext cx="3744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Из письма Роспотребнадзора</a:t>
            </a:r>
          </a:p>
          <a:p>
            <a:r>
              <a:rPr lang="ru-RU" b="1">
                <a:latin typeface="Calibri" pitchFamily="34" charset="0"/>
              </a:rPr>
              <a:t>от 22.02.2013 г. № 01/2000-13-32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413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latin typeface="Calibri" pitchFamily="34" charset="0"/>
              </a:rPr>
              <a:t>Почему опасны клещи?</a:t>
            </a: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468313" y="1412875"/>
            <a:ext cx="3779837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Клещи – кровососы. При кровососании могут передавать возбудителей таких болезней, как: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50" y="3284538"/>
            <a:ext cx="414020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latin typeface="+mn-lt"/>
              </a:rPr>
              <a:t>- Клещевой вирусный энцефалит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latin typeface="+mn-lt"/>
              </a:rPr>
              <a:t>- Иксодовые клещевые </a:t>
            </a:r>
            <a:r>
              <a:rPr lang="ru-RU" sz="2100" dirty="0" err="1">
                <a:latin typeface="+mn-lt"/>
              </a:rPr>
              <a:t>боррелиозы</a:t>
            </a:r>
            <a:endParaRPr lang="ru-RU" sz="2100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latin typeface="+mn-lt"/>
              </a:rPr>
              <a:t>Крымская геморрагическая лихорадка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latin typeface="+mn-lt"/>
              </a:rPr>
              <a:t>- Клещевые риккетсиозы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latin typeface="+mn-lt"/>
              </a:rPr>
              <a:t>- </a:t>
            </a:r>
            <a:r>
              <a:rPr lang="ru-RU" sz="2100" dirty="0" err="1">
                <a:latin typeface="+mn-lt"/>
              </a:rPr>
              <a:t>Гранулоцитарный</a:t>
            </a:r>
            <a:r>
              <a:rPr lang="ru-RU" sz="2100" dirty="0">
                <a:latin typeface="+mn-lt"/>
              </a:rPr>
              <a:t> анаплазмоз человека</a:t>
            </a:r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100" dirty="0">
                <a:latin typeface="+mn-lt"/>
              </a:rPr>
              <a:t>Моноцитарный </a:t>
            </a:r>
            <a:r>
              <a:rPr lang="ru-RU" sz="2100" dirty="0" err="1">
                <a:latin typeface="+mn-lt"/>
              </a:rPr>
              <a:t>эрлихиоз</a:t>
            </a:r>
            <a:r>
              <a:rPr lang="ru-RU" sz="2100" dirty="0">
                <a:latin typeface="+mn-lt"/>
              </a:rPr>
              <a:t> человека</a:t>
            </a:r>
            <a:endParaRPr lang="en-US" sz="2100" dirty="0">
              <a:latin typeface="+mn-lt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767263" y="1420813"/>
            <a:ext cx="4140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>
                <a:latin typeface="Calibri" pitchFamily="34" charset="0"/>
              </a:rPr>
              <a:t>В лечебно-профилактические организации ежегодно обращается более 500 тысяч человек, пострадавших от укусов клещами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4773613" y="3238500"/>
            <a:ext cx="38528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От 5 до 15 процентов из всех исследованных клещей заражены вирусом клещевого энцефалита.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488" y="1412875"/>
            <a:ext cx="0" cy="46799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475" y="6426200"/>
            <a:ext cx="563245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576263" y="404813"/>
            <a:ext cx="3959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Где встречаются клещи?</a:t>
            </a: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79388" y="1412875"/>
            <a:ext cx="4051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300" b="1">
                <a:solidFill>
                  <a:srgbClr val="C00000"/>
                </a:solidFill>
                <a:latin typeface="Calibri" pitchFamily="34" charset="0"/>
              </a:rPr>
              <a:t>Клещи встречаются практически на всей территории страны,  переносчики клещевого вирусного энцефалита предпочитают умеренно влажные хвойно-лиственные леса, переносчики крымской геморрагической лихорадки – степные, полупустынные ландшафты. Клещи  встречаются в лесопарковых зонах городов, на кладбищах, дачных участках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263" y="1420813"/>
            <a:ext cx="4140200" cy="4456112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Клещи «просыпаются» ранней весной – в апреле-мае, как только сходит снег. Численность достигает пика  в конце мая – июне. В июле клещей становится меньше, а в августе на европейской части страны наступает второй небольшой подъем. Несмотря на то, что в августе-сентябре клещей относительно мало, случаев их нападения на людей бывает много, поскольку в этот период люди чаще выходят в лес для сбора ягод и грибов.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488" y="1412875"/>
            <a:ext cx="0" cy="46799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35488" y="425450"/>
            <a:ext cx="4371975" cy="769938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Когда встречаются клещи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185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latin typeface="Calibri" pitchFamily="34" charset="0"/>
              </a:rPr>
              <a:t>Как выглядят клещи?</a:t>
            </a: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46275" y="1438275"/>
            <a:ext cx="655002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latin typeface="Calibri" pitchFamily="34" charset="0"/>
              </a:rPr>
              <a:t>Наиболее опасны таежные и лесные клещи. Размер самок клещей 3 – 5 мм, передняя часть их тела и 4 пары ног темно-коричневого, а задняя часть кирпично-красного цвета. Тело всех фаз развития клещей овальное, спереди конусообразный темный выступ (часто называют головкой), который состоит из трех частей: центральная часть (хоботок), которая при кровососании погружается в кожу человека или животных, и 2 боковые части, остающиеся на поверхности. Самцы мельче самок и темнее. В организм жертвы попадает слюна клещей, в которой находятся возбудители болезней.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5163" y="3933825"/>
            <a:ext cx="77406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792163" y="4005263"/>
            <a:ext cx="74882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Точно определить род и вид клещей может только специалист.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Поэтому ЛЮБОЙ ПРИСОСАВШИЙСЯ КЛЕЩ ДОЛЖЕН РАССМАТРИВАТЬСЯ КАК ПОТЕНЦИАЛЬНО ОПАСНЫЙ. 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/>
          <a:srcRect l="31912"/>
          <a:stretch>
            <a:fillRect/>
          </a:stretch>
        </p:blipFill>
        <p:spPr bwMode="auto">
          <a:xfrm>
            <a:off x="665163" y="1174750"/>
            <a:ext cx="128111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413" cy="365125"/>
          </a:xfrm>
        </p:spPr>
        <p:txBody>
          <a:bodyPr/>
          <a:lstStyle/>
          <a:p>
            <a:pPr algn="r">
              <a:defRPr/>
            </a:pPr>
            <a:r>
              <a:rPr lang="ru-RU"/>
              <a:t>Автор - доктор биологических наук Н.И.Шашина, НИИ дезинфектологии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latin typeface="Calibri" pitchFamily="34" charset="0"/>
              </a:rPr>
              <a:t>Как нападают клещи?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95288" y="1174750"/>
            <a:ext cx="4968875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100">
                <a:solidFill>
                  <a:srgbClr val="C00000"/>
                </a:solidFill>
                <a:latin typeface="Calibri" pitchFamily="34" charset="0"/>
              </a:rPr>
              <a:t>Клещи поджидают жертву на травяной растительности, реже на кустарниках, но никогда не заползают на деревья, не падают и не прыгают с них. Стоит рядом с клещом оказаться человеку, как клещ прицепившись к коже, одежде, ползет вверх, пока не найдет укромное место под одеждой, чтобы присосаться к телу. На это уходит в среднем 30 минут. Ползут клещи всегда вверх, поэтому обнаруживают их подмышками, в паху, на спине, на шее и голове. </a:t>
            </a:r>
          </a:p>
          <a:p>
            <a:pPr algn="ctr"/>
            <a:r>
              <a:rPr lang="ru-RU" sz="2100" b="1">
                <a:solidFill>
                  <a:srgbClr val="C00000"/>
                </a:solidFill>
                <a:latin typeface="Calibri" pitchFamily="34" charset="0"/>
              </a:rPr>
              <a:t>Само- и взаимоосмотры для обнаружения клещей необходимо проводить каждые 15 – 20 минут.</a:t>
            </a:r>
          </a:p>
        </p:txBody>
      </p:sp>
      <p:pic>
        <p:nvPicPr>
          <p:cNvPr id="18435" name="Picture 2" descr="IXODES_2"/>
          <p:cNvPicPr preferRelativeResize="0">
            <a:picLocks noChangeAspect="1" noChangeArrowheads="1"/>
          </p:cNvPicPr>
          <p:nvPr/>
        </p:nvPicPr>
        <p:blipFill>
          <a:blip r:embed="rId2"/>
          <a:srcRect l="15791" t="31969" r="23869" b="25328"/>
          <a:stretch>
            <a:fillRect/>
          </a:stretch>
        </p:blipFill>
        <p:spPr bwMode="auto">
          <a:xfrm>
            <a:off x="6350000" y="4962525"/>
            <a:ext cx="13557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 l="14783" t="20842" r="14761" b="27574"/>
          <a:stretch>
            <a:fillRect/>
          </a:stretch>
        </p:blipFill>
        <p:spPr bwMode="auto">
          <a:xfrm>
            <a:off x="5508625" y="1824038"/>
            <a:ext cx="298767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858000" y="1824038"/>
            <a:ext cx="144463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58000" y="3535363"/>
            <a:ext cx="144463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35825" y="2565400"/>
            <a:ext cx="144463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88125" y="2541588"/>
            <a:ext cx="144463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78650" y="2205038"/>
            <a:ext cx="142875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0825" y="6356350"/>
            <a:ext cx="5768975" cy="365125"/>
          </a:xfrm>
        </p:spPr>
        <p:txBody>
          <a:bodyPr/>
          <a:lstStyle/>
          <a:p>
            <a:pPr algn="l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latin typeface="Calibri" pitchFamily="34" charset="0"/>
              </a:rPr>
              <a:t>Как защититься от клещей?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DF3"/>
              </a:clrFrom>
              <a:clrTo>
                <a:srgbClr val="E8EDF3">
                  <a:alpha val="0"/>
                </a:srgbClr>
              </a:clrTo>
            </a:clrChange>
          </a:blip>
          <a:srcRect l="51105" t="7195" r="1752" b="4721"/>
          <a:stretch>
            <a:fillRect/>
          </a:stretch>
        </p:blipFill>
        <p:spPr bwMode="auto">
          <a:xfrm>
            <a:off x="314325" y="1174750"/>
            <a:ext cx="4714875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/>
          <p:cNvSpPr/>
          <p:nvPr/>
        </p:nvSpPr>
        <p:spPr>
          <a:xfrm>
            <a:off x="5065713" y="1174750"/>
            <a:ext cx="3827462" cy="5278438"/>
          </a:xfrm>
          <a:prstGeom prst="leftArrow">
            <a:avLst>
              <a:gd name="adj1" fmla="val 93025"/>
              <a:gd name="adj2" fmla="val 2850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</a:rPr>
              <a:t>Выходя в лес, парк или на любую территорию, где встречаются клещи, необходимо одеться таким образом, чтобы предотвратить </a:t>
            </a:r>
            <a:r>
              <a:rPr lang="ru-RU" sz="2200" b="1" dirty="0" err="1">
                <a:solidFill>
                  <a:srgbClr val="002060"/>
                </a:solidFill>
              </a:rPr>
              <a:t>заползание</a:t>
            </a:r>
            <a:r>
              <a:rPr lang="ru-RU" sz="2200" b="1" dirty="0">
                <a:solidFill>
                  <a:srgbClr val="002060"/>
                </a:solidFill>
              </a:rPr>
              <a:t> клещей под одежду и облегчить быстрый осмотр для обнаружения прицепившихся клещей.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768975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latin typeface="Calibri" pitchFamily="34" charset="0"/>
              </a:rPr>
              <a:t>Как защититься от клещей?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395288" y="1341438"/>
            <a:ext cx="81010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Эффективность защиты многократно увеличивается при обработке одежды специальными аэрозольными химическими средствами – акарицидными (убивающими клещей), репеллентными (отпугивающими клещей) или акарицидно-репеллентными (отпугивающими и убивающими одновременно)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Эти средства никогда не следует наносить на кожу!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461963" y="4757738"/>
            <a:ext cx="8101012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Обязательно читайте инструкцию на средство!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Правильное применение специальных акарицидных или акарицидно-репеллентных средств обеспечивает уровень защиты до 100%.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088" y="4752975"/>
            <a:ext cx="73453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413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7703" y="1030089"/>
            <a:ext cx="5256585" cy="5632311"/>
          </a:xfrm>
          <a:prstGeom prst="rect">
            <a:avLst/>
          </a:prstGeom>
          <a:noFill/>
          <a:effectLst>
            <a:outerShdw dir="5100000" sx="125000" sy="125000" algn="bl" rotWithShape="0">
              <a:srgbClr val="FFFF00">
                <a:alpha val="9000"/>
              </a:srgbClr>
            </a:outerShdw>
            <a:reflection stA="4500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Использование специальной защитной одежды, сочетающей механическую защиту (трикотажные манжеты, специальные застёжки и ловушки и т. д.) с химической защитой (вставки из ткани, обработанной специальными химическими составами).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такой одежде или одежде можно смело ходить по лесу, только нельзя ложиться и садиться на траву, так как в этом случае клещи, минуя обработанную одежду, могут сразу попасть на тело и присосаться.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научно-исследовательском институте дезинфектологии Роспотребнадзора прошла комплексную экспертизу специальная защитная одежда коллекции «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Биостоп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». Такая одежда будет полезна в первую очередь лесникам, лесозаготовителям, геологам, туристам , лицам профессионально связанным с лесом, но может быть использована и другими людьми, включая детей.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44600"/>
            <a:ext cx="2238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0" y="857250"/>
            <a:ext cx="21907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12"/>
          <p:cNvSpPr txBox="1">
            <a:spLocks noChangeArrowheads="1"/>
          </p:cNvSpPr>
          <p:nvPr/>
        </p:nvSpPr>
        <p:spPr bwMode="auto">
          <a:xfrm>
            <a:off x="558800" y="260350"/>
            <a:ext cx="7921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latin typeface="Calibri" pitchFamily="34" charset="0"/>
              </a:rPr>
              <a:t>Как защититься от клещей?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185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576263" y="404813"/>
            <a:ext cx="792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latin typeface="Calibri" pitchFamily="34" charset="0"/>
              </a:rPr>
              <a:t>Как удалить клеща?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5508625" y="1339850"/>
            <a:ext cx="34782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C00000"/>
                </a:solidFill>
                <a:latin typeface="Calibri" pitchFamily="34" charset="0"/>
              </a:rPr>
              <a:t>Старайтесь не оторвать хоботок, погруженный в кожу, ранку после удаления обязательно продезинфициро-вать раствором йода, спиртом  </a:t>
            </a:r>
          </a:p>
          <a:p>
            <a:r>
              <a:rPr lang="ru-RU" sz="3000">
                <a:solidFill>
                  <a:srgbClr val="C00000"/>
                </a:solidFill>
                <a:latin typeface="Calibri" pitchFamily="34" charset="0"/>
              </a:rPr>
              <a:t>и т. п.</a:t>
            </a:r>
          </a:p>
        </p:txBody>
      </p:sp>
      <p:pic>
        <p:nvPicPr>
          <p:cNvPr id="22531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/>
          <a:srcRect l="5292" r="4741"/>
          <a:stretch>
            <a:fillRect/>
          </a:stretch>
        </p:blipFill>
        <p:spPr bwMode="auto">
          <a:xfrm>
            <a:off x="3348038" y="1339850"/>
            <a:ext cx="198913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47663" y="1339850"/>
            <a:ext cx="27844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Присосавшихся к телу клещей следует удалить как можно скорее. Чем быстрее это будет сделано, тем меньше вероятность того, что в кровь попадет возбудитель опасного заболевания. </a:t>
            </a:r>
          </a:p>
        </p:txBody>
      </p:sp>
      <p:pic>
        <p:nvPicPr>
          <p:cNvPr id="22533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/>
          <a:srcRect l="5292" r="4741"/>
          <a:stretch>
            <a:fillRect/>
          </a:stretch>
        </p:blipFill>
        <p:spPr bwMode="auto">
          <a:xfrm>
            <a:off x="3348038" y="2974975"/>
            <a:ext cx="1989137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/>
          <a:srcRect l="5292" r="4741"/>
          <a:stretch>
            <a:fillRect/>
          </a:stretch>
        </p:blipFill>
        <p:spPr bwMode="auto">
          <a:xfrm>
            <a:off x="3348038" y="4627563"/>
            <a:ext cx="19891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626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Автор - доктор биологических наук </a:t>
            </a:r>
            <a:r>
              <a:rPr lang="ru-RU" dirty="0" err="1"/>
              <a:t>Н.И.Шашина</a:t>
            </a:r>
            <a:r>
              <a:rPr lang="ru-RU" dirty="0"/>
              <a:t>, НИИ дезинфектологии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860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Arial</vt:lpstr>
      <vt:lpstr>Тема Office</vt:lpstr>
      <vt:lpstr>Как предотвратить нападение и присасывание клещей?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предотвратить нападение и присасывание клещей?</dc:title>
  <dc:creator>Шестопалов</dc:creator>
  <cp:lastModifiedBy>Мочаева Н.И.</cp:lastModifiedBy>
  <cp:revision>44</cp:revision>
  <cp:lastPrinted>2013-02-27T11:05:02Z</cp:lastPrinted>
  <dcterms:created xsi:type="dcterms:W3CDTF">2013-02-26T06:33:41Z</dcterms:created>
  <dcterms:modified xsi:type="dcterms:W3CDTF">2013-03-01T09:42:55Z</dcterms:modified>
  <cp:contentStatus/>
</cp:coreProperties>
</file>